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14008-BD6E-4BFF-85B1-4B97B9740470}"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029C24-2E83-4CF5-AF75-FED13CA815A4}"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79712" y="1268760"/>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Porcentaje de MIPYMES apoyadas que incrementaron su productividad total de los factores en relación con el total de MIPYMES apoyadas con proyectos productivos</a:t>
            </a:r>
            <a:endParaRPr lang="es-ES" b="1" dirty="0">
              <a:solidFill>
                <a:prstClr val="white"/>
              </a:solidFill>
              <a:cs typeface="Arial" charset="0"/>
            </a:endParaRPr>
          </a:p>
        </p:txBody>
      </p:sp>
      <p:sp>
        <p:nvSpPr>
          <p:cNvPr id="7" name="TextBox 6"/>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pic>
        <p:nvPicPr>
          <p:cNvPr id="9" name="Picture 8" descr="niño preguntando.jpg"/>
          <p:cNvPicPr>
            <a:picLocks noChangeAspect="1"/>
          </p:cNvPicPr>
          <p:nvPr/>
        </p:nvPicPr>
        <p:blipFill>
          <a:blip r:embed="rId4" cstate="print"/>
          <a:stretch>
            <a:fillRect/>
          </a:stretch>
        </p:blipFill>
        <p:spPr>
          <a:xfrm>
            <a:off x="251520" y="2645469"/>
            <a:ext cx="1359595" cy="1359595"/>
          </a:xfrm>
          <a:prstGeom prst="rect">
            <a:avLst/>
          </a:prstGeom>
        </p:spPr>
      </p:pic>
      <p:sp>
        <p:nvSpPr>
          <p:cNvPr id="10" name="Down Arrow 9"/>
          <p:cNvSpPr/>
          <p:nvPr/>
        </p:nvSpPr>
        <p:spPr>
          <a:xfrm>
            <a:off x="4644008" y="2204864"/>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1" name="TextBox 10"/>
          <p:cNvSpPr txBox="1"/>
          <p:nvPr/>
        </p:nvSpPr>
        <p:spPr>
          <a:xfrm>
            <a:off x="1763688" y="2636912"/>
            <a:ext cx="6768752" cy="1477328"/>
          </a:xfrm>
          <a:prstGeom prst="rect">
            <a:avLst/>
          </a:prstGeom>
          <a:noFill/>
        </p:spPr>
        <p:txBody>
          <a:bodyPr wrap="square" rtlCol="0">
            <a:spAutoFit/>
          </a:bodyPr>
          <a:lstStyle/>
          <a:p>
            <a:r>
              <a:rPr lang="es-MX" dirty="0">
                <a:solidFill>
                  <a:prstClr val="black"/>
                </a:solidFill>
              </a:rPr>
              <a:t>Mide el número de MIPYMES apoyadas con recursos del Fondo Nacional Emprendedor que incrementaron su productividad total de los factores en relación con el total de MIPYMES apoyadas con proyectos productivos.</a:t>
            </a:r>
          </a:p>
          <a:p>
            <a:endParaRPr lang="es-MX" dirty="0">
              <a:solidFill>
                <a:prstClr val="black"/>
              </a:solidFill>
            </a:endParaRPr>
          </a:p>
        </p:txBody>
      </p:sp>
      <p:sp>
        <p:nvSpPr>
          <p:cNvPr id="16" name="TextBox 15"/>
          <p:cNvSpPr txBox="1"/>
          <p:nvPr/>
        </p:nvSpPr>
        <p:spPr>
          <a:xfrm>
            <a:off x="1835697" y="4221088"/>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7" name="Table 16"/>
          <p:cNvGraphicFramePr>
            <a:graphicFrameLocks noGrp="1"/>
          </p:cNvGraphicFramePr>
          <p:nvPr/>
        </p:nvGraphicFramePr>
        <p:xfrm>
          <a:off x="1907705" y="4622760"/>
          <a:ext cx="6192687" cy="1473200"/>
        </p:xfrm>
        <a:graphic>
          <a:graphicData uri="http://schemas.openxmlformats.org/drawingml/2006/table">
            <a:tbl>
              <a:tblPr firstRow="1" bandRow="1">
                <a:tableStyleId>{5C22544A-7EE6-4342-B048-85BDC9FD1C3A}</a:tableStyleId>
              </a:tblPr>
              <a:tblGrid>
                <a:gridCol w="2880319"/>
                <a:gridCol w="3312368"/>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MIPYMES apoyadas que incrementaron su productividad total de los factores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MIPYMES apoyadas con proyectos productivos en el período t</a:t>
                      </a:r>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4" name="TextBox 3"/>
          <p:cNvSpPr txBox="1"/>
          <p:nvPr/>
        </p:nvSpPr>
        <p:spPr>
          <a:xfrm>
            <a:off x="251520" y="3140968"/>
            <a:ext cx="8424936" cy="3816429"/>
          </a:xfrm>
          <a:prstGeom prst="rect">
            <a:avLst/>
          </a:prstGeom>
          <a:noFill/>
        </p:spPr>
        <p:txBody>
          <a:bodyPr wrap="square" rtlCol="0">
            <a:spAutoFit/>
          </a:bodyPr>
          <a:lstStyle/>
          <a:p>
            <a:r>
              <a:rPr lang="es-MX" b="1" dirty="0">
                <a:solidFill>
                  <a:prstClr val="black"/>
                </a:solidFill>
              </a:rPr>
              <a:t>Medios </a:t>
            </a:r>
            <a:r>
              <a:rPr lang="es-MX" b="1">
                <a:solidFill>
                  <a:prstClr val="black"/>
                </a:solidFill>
              </a:rPr>
              <a:t>de </a:t>
            </a:r>
            <a:r>
              <a:rPr lang="es-MX" b="1" smtClean="0">
                <a:solidFill>
                  <a:prstClr val="black"/>
                </a:solidFill>
              </a:rPr>
              <a:t>verificación</a:t>
            </a:r>
            <a:endParaRPr lang="es-MX" sz="1600" b="1" dirty="0">
              <a:solidFill>
                <a:prstClr val="black"/>
              </a:solidFill>
            </a:endParaRPr>
          </a:p>
          <a:p>
            <a:pPr marL="342900" indent="-342900">
              <a:buFontTx/>
              <a:buAutoNum type="arabicParenR"/>
            </a:pPr>
            <a:r>
              <a:rPr lang="es-MX" sz="1400" dirty="0">
                <a:solidFill>
                  <a:prstClr val="black"/>
                </a:solidFill>
              </a:rPr>
              <a:t>Informes trimestrales y finales de las MIPYMES apoyadas</a:t>
            </a:r>
          </a:p>
          <a:p>
            <a:pPr marL="342900" indent="-342900">
              <a:buFontTx/>
              <a:buAutoNum type="arabicParenR"/>
            </a:pPr>
            <a:r>
              <a:rPr lang="es-MX" sz="1400" dirty="0">
                <a:solidFill>
                  <a:prstClr val="black"/>
                </a:solidFill>
              </a:rPr>
              <a:t> MIPYMES apoyadas con proyectos productivos de las convocatorias:</a:t>
            </a:r>
          </a:p>
          <a:p>
            <a:pPr marL="800100" lvl="1" indent="-342900">
              <a:buFont typeface="Arial" pitchFamily="34" charset="0"/>
              <a:buChar char="•"/>
            </a:pPr>
            <a:r>
              <a:rPr lang="es-MX" sz="1400" dirty="0">
                <a:solidFill>
                  <a:prstClr val="black"/>
                </a:solidFill>
              </a:rPr>
              <a:t>1.1 Desarrollo de proveedores</a:t>
            </a:r>
          </a:p>
          <a:p>
            <a:pPr marL="800100" lvl="1" indent="-342900">
              <a:buFont typeface="Arial" pitchFamily="34" charset="0"/>
              <a:buChar char="•"/>
            </a:pPr>
            <a:r>
              <a:rPr lang="es-MX" sz="1400" dirty="0">
                <a:solidFill>
                  <a:prstClr val="black"/>
                </a:solidFill>
              </a:rPr>
              <a:t>1.2 Competitividad sectorial y regional</a:t>
            </a:r>
          </a:p>
          <a:p>
            <a:pPr marL="800100" lvl="1" indent="-342900">
              <a:buFont typeface="Arial" pitchFamily="34" charset="0"/>
              <a:buChar char="•"/>
            </a:pPr>
            <a:r>
              <a:rPr lang="es-MX" sz="1400" dirty="0">
                <a:solidFill>
                  <a:prstClr val="black"/>
                </a:solidFill>
              </a:rPr>
              <a:t>1.3 Escalamiento productivo</a:t>
            </a:r>
          </a:p>
          <a:p>
            <a:pPr marL="800100" lvl="1" indent="-342900">
              <a:buFont typeface="Arial" pitchFamily="34" charset="0"/>
              <a:buChar char="•"/>
            </a:pPr>
            <a:r>
              <a:rPr lang="es-MX" sz="1400" dirty="0">
                <a:solidFill>
                  <a:prstClr val="black"/>
                </a:solidFill>
              </a:rPr>
              <a:t>1.4 Reactivación económica para el Programa Nacional para la Prevención Social de la Violencia y la Cruzada contra el Hambre</a:t>
            </a:r>
          </a:p>
          <a:p>
            <a:pPr marL="800100" lvl="1" indent="-342900">
              <a:buFont typeface="Arial" pitchFamily="34" charset="0"/>
              <a:buChar char="•"/>
            </a:pPr>
            <a:r>
              <a:rPr lang="es-MX" sz="1400" dirty="0">
                <a:solidFill>
                  <a:prstClr val="black"/>
                </a:solidFill>
              </a:rPr>
              <a:t>1.6 Articulación estratégica de agrupamientos empresariales </a:t>
            </a:r>
            <a:endParaRPr lang="es-MX" sz="1400" dirty="0" smtClean="0">
              <a:solidFill>
                <a:prstClr val="black"/>
              </a:solidFill>
            </a:endParaRPr>
          </a:p>
          <a:p>
            <a:pPr marL="800100" lvl="1" indent="-342900">
              <a:buFont typeface="Arial" pitchFamily="34" charset="0"/>
              <a:buChar char="•"/>
            </a:pPr>
            <a:r>
              <a:rPr lang="es-MX" sz="1400" dirty="0" smtClean="0">
                <a:solidFill>
                  <a:prstClr val="black"/>
                </a:solidFill>
              </a:rPr>
              <a:t>1.7  Impulso de la competitividad logística</a:t>
            </a:r>
          </a:p>
          <a:p>
            <a:pPr marL="800100" lvl="1" indent="-342900">
              <a:buFont typeface="Arial" pitchFamily="34" charset="0"/>
              <a:buChar char="•"/>
            </a:pPr>
            <a:r>
              <a:rPr lang="es-MX" sz="1400" dirty="0" smtClean="0">
                <a:solidFill>
                  <a:prstClr val="black"/>
                </a:solidFill>
              </a:rPr>
              <a:t>2.8 Fomento a las Iniciativas de Innovación</a:t>
            </a:r>
          </a:p>
          <a:p>
            <a:pPr marL="800100" lvl="1" indent="-342900">
              <a:buFont typeface="Arial" pitchFamily="34" charset="0"/>
              <a:buChar char="•"/>
            </a:pPr>
            <a:r>
              <a:rPr lang="es-MX" sz="1400" dirty="0" smtClean="0">
                <a:solidFill>
                  <a:prstClr val="black"/>
                </a:solidFill>
              </a:rPr>
              <a:t>2.9 Fomento para el Desarrollo de Prototipos Innovadores a Través de Talleres de Alta Especialización</a:t>
            </a:r>
          </a:p>
          <a:p>
            <a:pPr marL="800100" lvl="1" indent="-342900">
              <a:buFont typeface="Arial" pitchFamily="34" charset="0"/>
              <a:buChar char="•"/>
            </a:pPr>
            <a:r>
              <a:rPr lang="es-MX" sz="1400" dirty="0" smtClean="0">
                <a:solidFill>
                  <a:prstClr val="black"/>
                </a:solidFill>
              </a:rPr>
              <a:t>3.3   Impulso a emprendedores y empresas a través del Programa de Emprendimiento de Alto Impacto</a:t>
            </a:r>
          </a:p>
          <a:p>
            <a:pPr marL="800100" lvl="1" indent="-342900"/>
            <a:endParaRPr lang="es-MX" sz="1400" dirty="0">
              <a:solidFill>
                <a:prstClr val="black"/>
              </a:solidFill>
            </a:endParaRPr>
          </a:p>
          <a:p>
            <a:pPr marL="0" lvl="1" indent="14288"/>
            <a:r>
              <a:rPr lang="es-MX" sz="1400" dirty="0">
                <a:solidFill>
                  <a:prstClr val="black"/>
                </a:solidFill>
              </a:rPr>
              <a:t> 3) MIPYMES apoyadas con proyectos productivos a través de los convenios de coordinación con los estados</a:t>
            </a:r>
          </a:p>
          <a:p>
            <a:pPr marL="82550" lvl="1" indent="14288"/>
            <a:r>
              <a:rPr lang="es-MX" sz="1400" dirty="0">
                <a:solidFill>
                  <a:prstClr val="black"/>
                </a:solidFill>
              </a:rPr>
              <a:t>La relación de proyectos aprobados de las convocatorias señaladas  se encuentra disponible en el link: </a:t>
            </a:r>
            <a:r>
              <a:rPr lang="es-MX" sz="1400" dirty="0" smtClean="0">
                <a:solidFill>
                  <a:prstClr val="black"/>
                </a:solidFill>
              </a:rPr>
              <a:t>https://www.inadem.gob.mx/fondo-nacional-emprendedor/resultados-de-las-convocatorias-2015/</a:t>
            </a:r>
            <a:endParaRPr lang="es-MX" dirty="0">
              <a:solidFill>
                <a:prstClr val="black"/>
              </a:solidFill>
            </a:endParaRPr>
          </a:p>
        </p:txBody>
      </p:sp>
      <p:sp>
        <p:nvSpPr>
          <p:cNvPr id="5" name="16 Rectángulo"/>
          <p:cNvSpPr/>
          <p:nvPr/>
        </p:nvSpPr>
        <p:spPr>
          <a:xfrm>
            <a:off x="683568" y="1268760"/>
            <a:ext cx="763284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6" name="Table 5"/>
          <p:cNvGraphicFramePr>
            <a:graphicFrameLocks noGrp="1"/>
          </p:cNvGraphicFramePr>
          <p:nvPr/>
        </p:nvGraphicFramePr>
        <p:xfrm>
          <a:off x="683567" y="1628800"/>
          <a:ext cx="7632849" cy="1559560"/>
        </p:xfrm>
        <a:graphic>
          <a:graphicData uri="http://schemas.openxmlformats.org/drawingml/2006/table">
            <a:tbl>
              <a:tblPr firstRow="1" bandRow="1">
                <a:tableStyleId>{8799B23B-EC83-4686-B30A-512413B5E67A}</a:tableStyleId>
              </a:tblPr>
              <a:tblGrid>
                <a:gridCol w="1440161"/>
                <a:gridCol w="1944216"/>
                <a:gridCol w="4248472"/>
              </a:tblGrid>
              <a:tr h="370840">
                <a:tc>
                  <a:txBody>
                    <a:bodyPr/>
                    <a:lstStyle/>
                    <a:p>
                      <a:pPr algn="ctr"/>
                      <a:r>
                        <a:rPr lang="es-MX" dirty="0" smtClean="0"/>
                        <a:t>Meta anual</a:t>
                      </a:r>
                      <a:endParaRPr lang="es-MX" dirty="0"/>
                    </a:p>
                  </a:txBody>
                  <a:tcPr/>
                </a:tc>
                <a:tc>
                  <a:txBody>
                    <a:bodyPr/>
                    <a:lstStyle/>
                    <a:p>
                      <a:pPr algn="ctr"/>
                      <a:r>
                        <a:rPr lang="es-MX" smtClean="0"/>
                        <a:t>Avance diciembre</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51.4%</a:t>
                      </a:r>
                      <a:endParaRPr lang="es-MX" sz="1400" dirty="0"/>
                    </a:p>
                  </a:txBody>
                  <a:tcPr/>
                </a:tc>
                <a:tc>
                  <a:txBody>
                    <a:bodyPr/>
                    <a:lstStyle/>
                    <a:p>
                      <a:pPr algn="ctr"/>
                      <a:r>
                        <a:rPr lang="es-MX" sz="1400" dirty="0" smtClean="0"/>
                        <a:t>42%</a:t>
                      </a:r>
                      <a:endParaRPr lang="es-MX" sz="1400" dirty="0"/>
                    </a:p>
                  </a:txBody>
                  <a:tcPr/>
                </a:tc>
                <a:tc>
                  <a:txBody>
                    <a:bodyPr/>
                    <a:lstStyle/>
                    <a:p>
                      <a:pPr algn="ctr"/>
                      <a:r>
                        <a:rPr lang="es-MX" sz="1200" dirty="0" smtClean="0"/>
                        <a:t>Las convocatorias y proyectos por asignación directa apoyaron un total de 18,806 proyectos productivos que comprometen beneficiar a 56,343 MIPYMES, de los cuales 23,664 señalan un incremento en su productividad total de los factores, con lo que representa un avance del 82% respecto a la meta de atención programada</a:t>
                      </a:r>
                      <a:endParaRPr lang="es-MX" sz="1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303</Words>
  <Application>Microsoft Office PowerPoint</Application>
  <PresentationFormat>On-screen Show (4:3)</PresentationFormat>
  <Paragraphs>34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5</cp:revision>
  <dcterms:created xsi:type="dcterms:W3CDTF">2015-09-21T17:06:23Z</dcterms:created>
  <dcterms:modified xsi:type="dcterms:W3CDTF">2016-10-18T03:58:33Z</dcterms:modified>
</cp:coreProperties>
</file>